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52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5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09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8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57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4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5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957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9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98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05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2E11-CF30-458F-8FAC-3DDB72E170AC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20F7-329F-4AE7-B5BD-50D7B669D27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57" y="0"/>
            <a:ext cx="121930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0ZXpkNd5a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JlzJRcaLQ&amp;t=21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094548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/>
              <a:t>Uloga važnih svjetskih organizacija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42" y="2534829"/>
            <a:ext cx="9205758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b="1" dirty="0"/>
              <a:t>FAO</a:t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3768" y="1259157"/>
            <a:ext cx="2266642" cy="230262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15696" y="1890790"/>
            <a:ext cx="104851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0" dirty="0" smtClean="0">
                <a:effectLst/>
                <a:latin typeface="Nunito"/>
              </a:rPr>
              <a:t>Organizacija za prehranu i poljoprivredu</a:t>
            </a:r>
            <a:r>
              <a:rPr lang="hr-HR" sz="2800" b="0" i="0" dirty="0" smtClean="0">
                <a:effectLst/>
                <a:latin typeface="Nunito"/>
              </a:rPr>
              <a:t> (</a:t>
            </a:r>
            <a:r>
              <a:rPr lang="hr-HR" sz="2800" b="0" i="0" dirty="0" err="1" smtClean="0">
                <a:effectLst/>
                <a:latin typeface="Nunito"/>
              </a:rPr>
              <a:t>Food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and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Agriculture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Organization</a:t>
            </a:r>
            <a:r>
              <a:rPr lang="hr-HR" sz="2800" b="0" i="0" dirty="0" smtClean="0">
                <a:effectLst/>
                <a:latin typeface="Nunito"/>
              </a:rPr>
              <a:t>) </a:t>
            </a:r>
          </a:p>
          <a:p>
            <a:r>
              <a:rPr lang="hr-HR" sz="2800" b="0" i="0" dirty="0" smtClean="0">
                <a:effectLst/>
                <a:latin typeface="Nunito"/>
              </a:rPr>
              <a:t>djeluje u sklopu UN-a. </a:t>
            </a:r>
          </a:p>
          <a:p>
            <a:endParaRPr lang="hr-HR" sz="2800" b="0" i="0" dirty="0" smtClean="0">
              <a:effectLst/>
              <a:latin typeface="Nun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i="0" dirty="0" smtClean="0">
                <a:effectLst/>
                <a:latin typeface="Nunito"/>
              </a:rPr>
              <a:t>Sjedište: </a:t>
            </a:r>
            <a:r>
              <a:rPr lang="hr-HR" sz="2800" b="1" i="0" dirty="0" smtClean="0">
                <a:effectLst/>
                <a:latin typeface="Nunito"/>
              </a:rPr>
              <a:t>Rim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Nunito"/>
              </a:rPr>
              <a:t>Z</a:t>
            </a:r>
            <a:r>
              <a:rPr lang="hr-HR" sz="2800" b="0" i="0" dirty="0" smtClean="0">
                <a:effectLst/>
                <a:latin typeface="Nunito"/>
              </a:rPr>
              <a:t>adaća: </a:t>
            </a:r>
            <a:r>
              <a:rPr lang="hr-HR" sz="2800" b="1" i="0" dirty="0" smtClean="0">
                <a:effectLst/>
                <a:latin typeface="Nunito"/>
              </a:rPr>
              <a:t>iskorjenjivanje gladi</a:t>
            </a:r>
            <a:r>
              <a:rPr lang="hr-HR" sz="2800" b="0" i="0" dirty="0" smtClean="0">
                <a:effectLst/>
                <a:latin typeface="Nunito"/>
              </a:rPr>
              <a:t>, </a:t>
            </a:r>
            <a:r>
              <a:rPr lang="hr-HR" sz="2800" b="1" i="0" dirty="0" smtClean="0">
                <a:effectLst/>
                <a:latin typeface="Nunito"/>
              </a:rPr>
              <a:t>poboljšanja razine prehrane</a:t>
            </a:r>
            <a:r>
              <a:rPr lang="hr-HR" sz="2800" b="0" i="0" dirty="0" smtClean="0">
                <a:effectLst/>
                <a:latin typeface="Nunito"/>
              </a:rPr>
              <a:t>, </a:t>
            </a:r>
            <a:r>
              <a:rPr lang="hr-HR" sz="2800" b="1" i="0" dirty="0" smtClean="0">
                <a:effectLst/>
                <a:latin typeface="Nunito"/>
              </a:rPr>
              <a:t>razvoj poljoprivredne proizvodnje </a:t>
            </a:r>
            <a:r>
              <a:rPr lang="hr-HR" sz="2800" b="0" i="0" dirty="0" smtClean="0">
                <a:effectLst/>
                <a:latin typeface="Nunito"/>
              </a:rPr>
              <a:t>te </a:t>
            </a:r>
            <a:r>
              <a:rPr lang="hr-HR" sz="2800" b="1" i="0" dirty="0" smtClean="0">
                <a:effectLst/>
                <a:latin typeface="Nunito"/>
              </a:rPr>
              <a:t>smanjivanje siromaštva</a:t>
            </a:r>
            <a:r>
              <a:rPr lang="hr-HR" sz="2800" b="0" i="0" dirty="0" smtClean="0">
                <a:effectLst/>
                <a:latin typeface="Nunito"/>
              </a:rPr>
              <a:t> ljudi.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0" i="0" dirty="0" smtClean="0">
              <a:effectLst/>
              <a:latin typeface="Nun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i="0" dirty="0" smtClean="0">
                <a:effectLst/>
                <a:latin typeface="Nunito"/>
              </a:rPr>
              <a:t>Republika Hrvatska primljena je u članstvo 8. studenog 1993.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62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06957"/>
            <a:ext cx="10515600" cy="1325563"/>
          </a:xfrm>
        </p:spPr>
        <p:txBody>
          <a:bodyPr/>
          <a:lstStyle/>
          <a:p>
            <a:r>
              <a:rPr lang="hr-HR" b="1" dirty="0"/>
              <a:t>WTO</a:t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704" y="1306957"/>
            <a:ext cx="2597276" cy="259727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60248" y="2165110"/>
            <a:ext cx="10613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 smtClean="0">
                <a:effectLst/>
                <a:latin typeface="Nunito"/>
              </a:rPr>
              <a:t> </a:t>
            </a:r>
            <a:r>
              <a:rPr lang="hr-HR" sz="2800" b="1" i="0" dirty="0" smtClean="0">
                <a:effectLst/>
                <a:latin typeface="Nunito"/>
              </a:rPr>
              <a:t>Svjetska trgovinska organizacija</a:t>
            </a:r>
            <a:r>
              <a:rPr lang="hr-HR" sz="2800" b="0" i="0" dirty="0" smtClean="0">
                <a:effectLst/>
                <a:latin typeface="Nunito"/>
              </a:rPr>
              <a:t> </a:t>
            </a:r>
          </a:p>
          <a:p>
            <a:r>
              <a:rPr lang="hr-HR" sz="2800" b="0" i="0" dirty="0" smtClean="0">
                <a:effectLst/>
                <a:latin typeface="Nunito"/>
              </a:rPr>
              <a:t>(World </a:t>
            </a:r>
            <a:r>
              <a:rPr lang="hr-HR" sz="2800" b="0" i="0" dirty="0" err="1" smtClean="0">
                <a:effectLst/>
                <a:latin typeface="Nunito"/>
              </a:rPr>
              <a:t>Trade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Organization</a:t>
            </a:r>
            <a:r>
              <a:rPr lang="hr-HR" sz="2800" b="0" i="0" dirty="0" smtClean="0">
                <a:effectLst/>
                <a:latin typeface="Nunito"/>
              </a:rPr>
              <a:t>) </a:t>
            </a:r>
          </a:p>
          <a:p>
            <a:endParaRPr lang="hr-HR" sz="2800" b="0" i="0" dirty="0" smtClean="0">
              <a:effectLst/>
              <a:latin typeface="Nun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Nunito"/>
              </a:rPr>
              <a:t>Cilj: </a:t>
            </a:r>
            <a:r>
              <a:rPr lang="hr-HR" sz="2800" b="0" i="0" dirty="0" smtClean="0">
                <a:effectLst/>
                <a:latin typeface="Nunito"/>
              </a:rPr>
              <a:t>uklanjanje svih oblika </a:t>
            </a:r>
            <a:r>
              <a:rPr lang="hr-HR" sz="2800" b="1" i="0" dirty="0" smtClean="0">
                <a:effectLst/>
                <a:latin typeface="Nunito"/>
              </a:rPr>
              <a:t>diskriminacije</a:t>
            </a:r>
          </a:p>
          <a:p>
            <a:r>
              <a:rPr lang="hr-HR" sz="2800" b="1" dirty="0">
                <a:latin typeface="Nunito"/>
              </a:rPr>
              <a:t> </a:t>
            </a:r>
            <a:r>
              <a:rPr lang="hr-HR" sz="2800" b="1" dirty="0" smtClean="0">
                <a:latin typeface="Nunito"/>
              </a:rPr>
              <a:t>            </a:t>
            </a:r>
            <a:r>
              <a:rPr lang="hr-HR" sz="2800" b="1" i="0" dirty="0" smtClean="0">
                <a:effectLst/>
                <a:latin typeface="Nunito"/>
              </a:rPr>
              <a:t> u trgovini, jačanje slobodne trgovine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1" i="0" dirty="0" smtClean="0">
              <a:effectLst/>
              <a:latin typeface="Nun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i="0" dirty="0" smtClean="0">
                <a:effectLst/>
                <a:latin typeface="Nunito"/>
              </a:rPr>
              <a:t>Republika Hrvatska članica je WTO-a od 30. studenog 2000.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48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4232" y="1133221"/>
            <a:ext cx="10515600" cy="1325563"/>
          </a:xfrm>
        </p:spPr>
        <p:txBody>
          <a:bodyPr/>
          <a:lstStyle/>
          <a:p>
            <a:r>
              <a:rPr lang="hr-HR" b="1" dirty="0"/>
              <a:t>NATO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7384" y="1133221"/>
            <a:ext cx="3313176" cy="331317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33400" y="2018574"/>
            <a:ext cx="8583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0" dirty="0" smtClean="0">
                <a:effectLst/>
                <a:latin typeface="Nunito"/>
              </a:rPr>
              <a:t>Sjevernoatlantski savez</a:t>
            </a:r>
            <a:r>
              <a:rPr lang="hr-HR" sz="2800" b="0" i="0" dirty="0" smtClean="0">
                <a:effectLst/>
                <a:latin typeface="Nunito"/>
              </a:rPr>
              <a:t> (NATO, North </a:t>
            </a:r>
            <a:r>
              <a:rPr lang="hr-HR" sz="2800" b="0" i="0" dirty="0" err="1" smtClean="0">
                <a:effectLst/>
                <a:latin typeface="Nunito"/>
              </a:rPr>
              <a:t>Atlatnic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Treaty</a:t>
            </a:r>
            <a:r>
              <a:rPr lang="hr-HR" sz="2800" b="0" i="0" dirty="0" smtClean="0">
                <a:effectLst/>
                <a:latin typeface="Nunito"/>
              </a:rPr>
              <a:t> </a:t>
            </a:r>
            <a:r>
              <a:rPr lang="hr-HR" sz="2800" b="0" i="0" dirty="0" err="1" smtClean="0">
                <a:effectLst/>
                <a:latin typeface="Nunito"/>
              </a:rPr>
              <a:t>Organization</a:t>
            </a:r>
            <a:r>
              <a:rPr lang="hr-HR" sz="2800" b="0" i="0" dirty="0" smtClean="0">
                <a:effectLst/>
                <a:latin typeface="Nunito"/>
              </a:rPr>
              <a:t>) </a:t>
            </a:r>
          </a:p>
          <a:p>
            <a:endParaRPr lang="hr-HR" sz="2800" b="0" i="0" dirty="0" smtClean="0">
              <a:effectLst/>
              <a:latin typeface="Nunito"/>
            </a:endParaRPr>
          </a:p>
          <a:p>
            <a:r>
              <a:rPr lang="hr-HR" sz="2800" b="0" i="0" dirty="0" smtClean="0">
                <a:effectLst/>
                <a:latin typeface="Nunito"/>
              </a:rPr>
              <a:t>-vojnopolitički je savez europskih država s Kanadom i SAD-om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i="0" dirty="0" smtClean="0">
                <a:effectLst/>
                <a:latin typeface="Nunito"/>
              </a:rPr>
              <a:t>osnovan 1949. godine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i="0" dirty="0" smtClean="0">
                <a:effectLst/>
                <a:latin typeface="Nunito"/>
              </a:rPr>
              <a:t>Sjedište: </a:t>
            </a:r>
            <a:r>
              <a:rPr lang="hr-HR" sz="2800" b="1" i="0" dirty="0" smtClean="0">
                <a:effectLst/>
                <a:latin typeface="Nunito"/>
              </a:rPr>
              <a:t>Bruxelles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 smtClean="0">
                <a:latin typeface="Nunito"/>
              </a:rPr>
              <a:t>C</a:t>
            </a:r>
            <a:r>
              <a:rPr lang="hr-HR" sz="2800" b="0" i="0" dirty="0" err="1" smtClean="0">
                <a:effectLst/>
                <a:latin typeface="Nunito"/>
              </a:rPr>
              <a:t>iljevi:</a:t>
            </a:r>
            <a:r>
              <a:rPr lang="hr-HR" sz="2800" b="1" i="0" dirty="0" err="1" smtClean="0">
                <a:effectLst/>
                <a:latin typeface="Nunito"/>
              </a:rPr>
              <a:t>sigurnost</a:t>
            </a:r>
            <a:r>
              <a:rPr lang="hr-HR" sz="2800" b="1" i="0" dirty="0" smtClean="0">
                <a:effectLst/>
                <a:latin typeface="Nunito"/>
              </a:rPr>
              <a:t>, smanjivanje napetosti, mirno rješavanje sporova i trajni mir u Europi.</a:t>
            </a:r>
            <a:endParaRPr lang="hr-HR" sz="2800" dirty="0">
              <a:latin typeface="Nuni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i="0" dirty="0" smtClean="0">
                <a:effectLst/>
                <a:latin typeface="Nunito"/>
              </a:rPr>
              <a:t>Hrvatska je članica NATO-a od 2009. godine.</a:t>
            </a:r>
            <a:endParaRPr lang="hr-HR" sz="2800" i="0" dirty="0"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817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9872" y="1078357"/>
            <a:ext cx="10515600" cy="1325563"/>
          </a:xfrm>
        </p:spPr>
        <p:txBody>
          <a:bodyPr/>
          <a:lstStyle/>
          <a:p>
            <a:r>
              <a:rPr lang="hr-HR" b="1" dirty="0" smtClean="0"/>
              <a:t>G7-</a:t>
            </a:r>
            <a:r>
              <a:rPr lang="hr-HR" dirty="0"/>
              <a:t> sedam najvažnijih industrijskih zemalja svijeta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872" y="1815206"/>
            <a:ext cx="8450032" cy="47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GEOGRAFSKE VJEŠTINE: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Na </a:t>
            </a:r>
            <a:r>
              <a:rPr lang="hr-HR" dirty="0"/>
              <a:t>mrežnim stranicama istražite koja je važnost </a:t>
            </a:r>
            <a:r>
              <a:rPr lang="hr-HR" b="1" dirty="0"/>
              <a:t>Svjetske banke</a:t>
            </a:r>
            <a:r>
              <a:rPr lang="hr-HR" dirty="0"/>
              <a:t>, </a:t>
            </a:r>
            <a:r>
              <a:rPr lang="hr-HR" b="1" dirty="0"/>
              <a:t>Međunarodnoga monetarnog fonda</a:t>
            </a:r>
            <a:r>
              <a:rPr lang="hr-HR" dirty="0"/>
              <a:t>, </a:t>
            </a:r>
            <a:r>
              <a:rPr lang="hr-HR" b="1" dirty="0"/>
              <a:t>Svjetske meteorološke organizacije</a:t>
            </a:r>
            <a:r>
              <a:rPr lang="hr-HR" dirty="0"/>
              <a:t>, </a:t>
            </a:r>
            <a:r>
              <a:rPr lang="hr-HR" b="1" dirty="0"/>
              <a:t>Međunarodne pomorske organizacije </a:t>
            </a:r>
            <a:r>
              <a:rPr lang="hr-HR" dirty="0"/>
              <a:t>i </a:t>
            </a:r>
            <a:r>
              <a:rPr lang="hr-HR" b="1" dirty="0"/>
              <a:t>Svjetske turističke organizacije.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70222"/>
            <a:ext cx="10515600" cy="1325563"/>
          </a:xfrm>
        </p:spPr>
        <p:txBody>
          <a:bodyPr/>
          <a:lstStyle/>
          <a:p>
            <a:r>
              <a:rPr lang="hr-HR" b="1" dirty="0" smtClean="0"/>
              <a:t>Međunarodne organizacije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3697" y="2113007"/>
            <a:ext cx="10515600" cy="4351338"/>
          </a:xfrm>
        </p:spPr>
        <p:txBody>
          <a:bodyPr/>
          <a:lstStyle/>
          <a:p>
            <a:r>
              <a:rPr lang="hr-HR" b="1" dirty="0"/>
              <a:t>Međunarodne organizacije</a:t>
            </a:r>
            <a:r>
              <a:rPr lang="hr-HR" dirty="0"/>
              <a:t> su udruženja </a:t>
            </a:r>
            <a:r>
              <a:rPr lang="hr-HR" dirty="0" smtClean="0"/>
              <a:t>država za</a:t>
            </a:r>
            <a:r>
              <a:rPr lang="hr-HR" dirty="0"/>
              <a:t> </a:t>
            </a:r>
            <a:r>
              <a:rPr lang="hr-HR" b="1" dirty="0"/>
              <a:t>očuvanje mira i sigurnosti, poboljšanje suradnje među državama i poštovanje ljudskih prava.</a:t>
            </a:r>
            <a:r>
              <a:rPr lang="hr-HR" dirty="0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3945374"/>
            <a:ext cx="2459762" cy="21389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690" y="3203021"/>
            <a:ext cx="2956985" cy="22473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270" y="4946049"/>
            <a:ext cx="1971947" cy="14796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684" y="3438570"/>
            <a:ext cx="1337567" cy="11801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048" y="4946049"/>
            <a:ext cx="1605900" cy="16313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417" y="3203021"/>
            <a:ext cx="1397935" cy="139793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077" y="3171085"/>
            <a:ext cx="1429871" cy="1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5117" y="1162843"/>
            <a:ext cx="10515600" cy="1454851"/>
          </a:xfrm>
        </p:spPr>
        <p:txBody>
          <a:bodyPr/>
          <a:lstStyle/>
          <a:p>
            <a:r>
              <a:rPr lang="hr-HR" dirty="0"/>
              <a:t>Organizacija Ujedinjeni </a:t>
            </a:r>
            <a:r>
              <a:rPr lang="hr-HR" dirty="0" smtClean="0"/>
              <a:t>narodi (UN)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5368" y="1354230"/>
            <a:ext cx="2608603" cy="226835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27865" y="2184138"/>
            <a:ext cx="7089653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 </a:t>
            </a:r>
            <a:r>
              <a:rPr lang="hr-HR" sz="2800" b="1" dirty="0" smtClean="0"/>
              <a:t>Povelja </a:t>
            </a:r>
            <a:r>
              <a:rPr lang="hr-HR" sz="2800" b="1" dirty="0"/>
              <a:t>Ujedinjenih </a:t>
            </a:r>
            <a:r>
              <a:rPr lang="hr-HR" sz="2800" b="1" dirty="0" smtClean="0"/>
              <a:t>naroda</a:t>
            </a:r>
            <a:r>
              <a:rPr lang="hr-HR" sz="2800" dirty="0" smtClean="0"/>
              <a:t>-</a:t>
            </a:r>
            <a:r>
              <a:rPr lang="hr-HR" sz="2800" dirty="0" smtClean="0"/>
              <a:t> glavni ciljevi: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/>
          </a:p>
          <a:p>
            <a:r>
              <a:rPr lang="hr-HR" sz="2800" dirty="0" smtClean="0"/>
              <a:t> - </a:t>
            </a:r>
            <a:r>
              <a:rPr lang="hr-HR" sz="2800" dirty="0" smtClean="0"/>
              <a:t>sprečavanje </a:t>
            </a:r>
            <a:r>
              <a:rPr lang="hr-HR" sz="2800" dirty="0"/>
              <a:t>ratnih sukoba te </a:t>
            </a:r>
            <a:r>
              <a:rPr lang="hr-HR" sz="2800" b="1" dirty="0"/>
              <a:t>očuvanje mira i sigurnosti u </a:t>
            </a:r>
            <a:r>
              <a:rPr lang="hr-HR" sz="2800" b="1" dirty="0" smtClean="0"/>
              <a:t>svijetu</a:t>
            </a:r>
          </a:p>
          <a:p>
            <a:r>
              <a:rPr lang="hr-HR" sz="2800" dirty="0" smtClean="0"/>
              <a:t>- razvoj prijateljstva među državama i narodima svijeta,</a:t>
            </a:r>
          </a:p>
          <a:p>
            <a:r>
              <a:rPr lang="hr-HR" sz="2800" dirty="0" smtClean="0"/>
              <a:t>- jačanje suradnje u području gospodarstva, </a:t>
            </a:r>
          </a:p>
          <a:p>
            <a:r>
              <a:rPr lang="hr-HR" sz="2800" dirty="0" smtClean="0"/>
              <a:t>- rješavanje gospodarskih, humanitarnih, socijalnih i kulturnih problema </a:t>
            </a:r>
          </a:p>
          <a:p>
            <a:r>
              <a:rPr lang="hr-HR" sz="2800" dirty="0" smtClean="0"/>
              <a:t>- očuvanje ljudskih prava i sloboda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001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365" y="1147696"/>
            <a:ext cx="7479217" cy="51523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171995" y="6364052"/>
            <a:ext cx="3112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0" dirty="0" smtClean="0">
                <a:solidFill>
                  <a:srgbClr val="383838"/>
                </a:solidFill>
                <a:effectLst/>
                <a:latin typeface="Nunito"/>
              </a:rPr>
              <a:t>Sjedište UN-a u New Yorku</a:t>
            </a:r>
            <a:endParaRPr lang="es-ES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756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271" y="93061"/>
            <a:ext cx="5383982" cy="67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629" y="54501"/>
            <a:ext cx="4070741" cy="622242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603863" y="6211669"/>
            <a:ext cx="654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Republika Hrvatska postala je punopravna članica UN-a 22. svibnja 1992. godine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789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5880" y="1253399"/>
            <a:ext cx="10515600" cy="1325563"/>
          </a:xfrm>
        </p:spPr>
        <p:txBody>
          <a:bodyPr/>
          <a:lstStyle/>
          <a:p>
            <a:r>
              <a:rPr lang="hr-HR" b="1" dirty="0"/>
              <a:t>UNESCO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555" y="2113008"/>
            <a:ext cx="9594668" cy="4351338"/>
          </a:xfrm>
        </p:spPr>
        <p:txBody>
          <a:bodyPr>
            <a:normAutofit/>
          </a:bodyPr>
          <a:lstStyle/>
          <a:p>
            <a:r>
              <a:rPr lang="hr-HR" b="1" dirty="0"/>
              <a:t>Organizacija UN-a za obrazovanje, znanost i </a:t>
            </a:r>
            <a:r>
              <a:rPr lang="hr-HR" b="1" dirty="0" smtClean="0"/>
              <a:t>kulturu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 </a:t>
            </a:r>
            <a:r>
              <a:rPr lang="hr-HR" b="1" dirty="0"/>
              <a:t>UNESCO </a:t>
            </a:r>
            <a:r>
              <a:rPr lang="hr-HR" dirty="0"/>
              <a:t>(UN </a:t>
            </a:r>
            <a:r>
              <a:rPr lang="hr-HR" dirty="0" err="1"/>
              <a:t>Educational</a:t>
            </a:r>
            <a:r>
              <a:rPr lang="hr-HR" dirty="0"/>
              <a:t>,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) </a:t>
            </a:r>
          </a:p>
          <a:p>
            <a:r>
              <a:rPr lang="hr-HR" dirty="0" smtClean="0"/>
              <a:t>sjedište </a:t>
            </a:r>
            <a:r>
              <a:rPr lang="hr-HR" dirty="0"/>
              <a:t>u </a:t>
            </a:r>
            <a:r>
              <a:rPr lang="hr-HR" dirty="0" smtClean="0"/>
              <a:t>Parizu</a:t>
            </a:r>
          </a:p>
          <a:p>
            <a:r>
              <a:rPr lang="hr-HR" dirty="0"/>
              <a:t>c</a:t>
            </a:r>
            <a:r>
              <a:rPr lang="hr-HR" dirty="0" smtClean="0"/>
              <a:t>ilj: poboljšanje</a:t>
            </a:r>
            <a:r>
              <a:rPr lang="hr-HR" dirty="0"/>
              <a:t> </a:t>
            </a:r>
            <a:r>
              <a:rPr lang="hr-HR" b="1" dirty="0"/>
              <a:t>međunarodne suradnje u području obrazovanja, znanosti i </a:t>
            </a:r>
            <a:r>
              <a:rPr lang="hr-HR" b="1" dirty="0" smtClean="0"/>
              <a:t>kulture,</a:t>
            </a:r>
            <a:r>
              <a:rPr lang="hr-HR" dirty="0" smtClean="0"/>
              <a:t> te </a:t>
            </a:r>
            <a:r>
              <a:rPr lang="hr-HR" b="1" dirty="0" smtClean="0"/>
              <a:t>zaštitu prirodne i kulturne baštine</a:t>
            </a:r>
            <a:endParaRPr lang="hr-HR" dirty="0"/>
          </a:p>
          <a:p>
            <a:r>
              <a:rPr lang="hr-HR" dirty="0" smtClean="0"/>
              <a:t>UNESCO </a:t>
            </a:r>
            <a:r>
              <a:rPr lang="hr-HR" dirty="0"/>
              <a:t>potiče borbu protiv nepismenosti u slabije razvijenim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640" y="1253399"/>
            <a:ext cx="2695029" cy="20482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73" y="3153576"/>
            <a:ext cx="4501242" cy="3379394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511808" y="56964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  <a:hlinkClick r:id="rId4"/>
              </a:rPr>
              <a:t>1. lipnja 1992. - Hrvatska primljena u UNESCO</a:t>
            </a:r>
            <a:endParaRPr lang="hr-HR" b="1" i="0" dirty="0" smtClean="0">
              <a:solidFill>
                <a:srgbClr val="383838"/>
              </a:solidFill>
              <a:effectLst/>
              <a:latin typeface="Nunito"/>
            </a:endParaRPr>
          </a:p>
          <a:p>
            <a:r>
              <a:rPr lang="hr-HR" b="0" i="0" dirty="0" smtClean="0">
                <a:solidFill>
                  <a:srgbClr val="212529"/>
                </a:solidFill>
                <a:effectLst/>
                <a:latin typeface="Nunito"/>
              </a:rPr>
              <a:t>Pogledaj videozapis</a:t>
            </a:r>
            <a:endParaRPr lang="hr-HR" b="0" i="0" dirty="0">
              <a:solidFill>
                <a:srgbClr val="212529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6135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b="1" dirty="0"/>
              <a:t>UNICEF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8735568" cy="4351338"/>
          </a:xfrm>
        </p:spPr>
        <p:txBody>
          <a:bodyPr>
            <a:normAutofit/>
          </a:bodyPr>
          <a:lstStyle/>
          <a:p>
            <a:r>
              <a:rPr lang="hr-HR" b="1" dirty="0"/>
              <a:t>UNICEF</a:t>
            </a:r>
            <a:r>
              <a:rPr lang="hr-HR" dirty="0"/>
              <a:t>, Fond UN-a za djecu (UN </a:t>
            </a:r>
            <a:r>
              <a:rPr lang="hr-HR" dirty="0" err="1"/>
              <a:t>Children's</a:t>
            </a:r>
            <a:r>
              <a:rPr lang="hr-HR" dirty="0"/>
              <a:t> </a:t>
            </a:r>
            <a:r>
              <a:rPr lang="hr-HR" dirty="0" err="1"/>
              <a:t>Fund</a:t>
            </a:r>
            <a:r>
              <a:rPr lang="hr-HR" dirty="0"/>
              <a:t>) 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dječja </a:t>
            </a:r>
            <a:r>
              <a:rPr lang="hr-HR" b="1" dirty="0"/>
              <a:t>je zaklada Ujedinjenih </a:t>
            </a:r>
            <a:r>
              <a:rPr lang="hr-HR" b="1" dirty="0" smtClean="0"/>
              <a:t>naroda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dirty="0" smtClean="0"/>
              <a:t>sjedište </a:t>
            </a:r>
            <a:r>
              <a:rPr lang="hr-HR" dirty="0"/>
              <a:t>u New Yorku </a:t>
            </a:r>
            <a:endParaRPr lang="hr-HR" dirty="0" smtClean="0"/>
          </a:p>
          <a:p>
            <a:r>
              <a:rPr lang="hr-HR" dirty="0" smtClean="0"/>
              <a:t>cilj:</a:t>
            </a:r>
            <a:r>
              <a:rPr lang="hr-HR" b="1" dirty="0"/>
              <a:t> </a:t>
            </a:r>
            <a:r>
              <a:rPr lang="hr-HR" b="1" dirty="0" smtClean="0"/>
              <a:t>zdravstvena zaštita </a:t>
            </a:r>
            <a:r>
              <a:rPr lang="hr-HR" b="1" dirty="0"/>
              <a:t>djece, </a:t>
            </a:r>
            <a:r>
              <a:rPr lang="hr-HR" b="1" dirty="0" smtClean="0"/>
              <a:t>prehrana </a:t>
            </a:r>
            <a:r>
              <a:rPr lang="hr-HR" b="1" dirty="0"/>
              <a:t>djece, obrazovanje djece te pomoć i </a:t>
            </a:r>
            <a:r>
              <a:rPr lang="hr-HR" b="1" dirty="0" smtClean="0"/>
              <a:t>zaštita majčinstva</a:t>
            </a:r>
          </a:p>
          <a:p>
            <a:r>
              <a:rPr lang="hr-HR" dirty="0"/>
              <a:t> UNICEF danas djeluje u stvaranju svijeta u kojem su svakom djetetu zajamčeni obrazovanje, zdravstvena skrb i zaštita te život dostojan djeteta.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39" y="1362456"/>
            <a:ext cx="2559617" cy="192062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375648" y="40836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  <a:hlinkClick r:id="rId3"/>
              </a:rPr>
              <a:t>Čestitka UNICEF-a</a:t>
            </a:r>
            <a:endParaRPr lang="hr-HR" b="1" i="0" dirty="0" smtClean="0">
              <a:solidFill>
                <a:srgbClr val="383838"/>
              </a:solidFill>
              <a:effectLst/>
              <a:latin typeface="Nunito"/>
            </a:endParaRPr>
          </a:p>
          <a:p>
            <a:r>
              <a:rPr lang="hr-HR" b="0" i="0" dirty="0" smtClean="0">
                <a:solidFill>
                  <a:srgbClr val="212529"/>
                </a:solidFill>
                <a:effectLst/>
                <a:latin typeface="Nunito"/>
              </a:rPr>
              <a:t>Pogledaj videozapis</a:t>
            </a:r>
            <a:endParaRPr lang="hr-HR" b="0" i="0" dirty="0">
              <a:solidFill>
                <a:srgbClr val="212529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742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2520" y="1162843"/>
            <a:ext cx="10515600" cy="1325563"/>
          </a:xfrm>
        </p:spPr>
        <p:txBody>
          <a:bodyPr/>
          <a:lstStyle/>
          <a:p>
            <a:r>
              <a:rPr lang="hr-HR" b="1" dirty="0"/>
              <a:t>WHO</a:t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9022" y="1162843"/>
            <a:ext cx="2430578" cy="214445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50520" y="1825624"/>
            <a:ext cx="99273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effectLst/>
              </a:rPr>
              <a:t>Svjetska zdravstvena organizacija</a:t>
            </a:r>
            <a:r>
              <a:rPr lang="hr-HR" sz="2800" b="0" dirty="0" smtClean="0">
                <a:solidFill>
                  <a:srgbClr val="262626"/>
                </a:solidFill>
                <a:effectLst/>
              </a:rPr>
              <a:t> (World Health </a:t>
            </a:r>
            <a:r>
              <a:rPr lang="hr-HR" sz="2800" b="0" dirty="0" err="1" smtClean="0">
                <a:solidFill>
                  <a:srgbClr val="262626"/>
                </a:solidFill>
                <a:effectLst/>
              </a:rPr>
              <a:t>Organization</a:t>
            </a:r>
            <a:r>
              <a:rPr lang="hr-HR" sz="2800" b="0" dirty="0" smtClean="0">
                <a:solidFill>
                  <a:srgbClr val="262626"/>
                </a:solidFill>
                <a:effectLst/>
              </a:rPr>
              <a:t>) </a:t>
            </a:r>
          </a:p>
          <a:p>
            <a:endParaRPr lang="hr-HR" sz="2800" b="0" dirty="0" smtClean="0">
              <a:solidFill>
                <a:srgbClr val="262626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dirty="0" smtClean="0">
                <a:solidFill>
                  <a:srgbClr val="262626"/>
                </a:solidFill>
                <a:effectLst/>
              </a:rPr>
              <a:t>Sjedište:  Ženeva u Švicarskoj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dirty="0" smtClean="0">
                <a:solidFill>
                  <a:srgbClr val="262626"/>
                </a:solidFill>
                <a:effectLst/>
              </a:rPr>
              <a:t>Cilj: podizanje </a:t>
            </a:r>
            <a:r>
              <a:rPr lang="hr-HR" sz="2800" b="1" dirty="0" smtClean="0">
                <a:effectLst/>
              </a:rPr>
              <a:t>razine zdravlja u svijetu</a:t>
            </a:r>
            <a:r>
              <a:rPr lang="hr-HR" sz="2800" b="0" dirty="0" smtClean="0">
                <a:solidFill>
                  <a:srgbClr val="262626"/>
                </a:solidFill>
                <a:effectLst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rgbClr val="262626"/>
              </a:solidFill>
            </a:endParaRPr>
          </a:p>
          <a:p>
            <a:r>
              <a:rPr lang="hr-HR" sz="2400" b="0" dirty="0" smtClean="0">
                <a:effectLst/>
              </a:rPr>
              <a:t>Trenutačno su mu prioriteti borba protiv zaraznih bolesti, posebno </a:t>
            </a:r>
            <a:r>
              <a:rPr lang="hr-HR" sz="2400" b="1" dirty="0" smtClean="0">
                <a:effectLst/>
              </a:rPr>
              <a:t>COVID-19, HIV-a/side, </a:t>
            </a:r>
            <a:r>
              <a:rPr lang="hr-HR" sz="2400" b="1" dirty="0" err="1" smtClean="0">
                <a:effectLst/>
              </a:rPr>
              <a:t>ebole</a:t>
            </a:r>
            <a:r>
              <a:rPr lang="hr-HR" sz="2400" b="1" dirty="0" smtClean="0">
                <a:effectLst/>
              </a:rPr>
              <a:t>, malarije i tuberkuloze</a:t>
            </a:r>
            <a:r>
              <a:rPr lang="hr-HR" sz="2400" b="0" dirty="0" smtClean="0">
                <a:effectLst/>
              </a:rPr>
              <a:t> te borba protiv nezaraznih bolesti poput </a:t>
            </a:r>
            <a:r>
              <a:rPr lang="hr-HR" sz="2400" b="1" dirty="0" smtClean="0">
                <a:effectLst/>
              </a:rPr>
              <a:t>bolesti srca i raka i zlouporaba droga.</a:t>
            </a:r>
            <a:r>
              <a:rPr lang="hr-HR" sz="2400" b="0" dirty="0" smtClean="0">
                <a:effectLst/>
              </a:rPr>
              <a:t> </a:t>
            </a:r>
          </a:p>
          <a:p>
            <a:endParaRPr lang="hr-HR" sz="2400" b="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0" dirty="0" smtClean="0">
                <a:solidFill>
                  <a:srgbClr val="262626"/>
                </a:solidFill>
                <a:effectLst/>
              </a:rPr>
              <a:t>Republika Hrvatska primljena je u članstvo Svjetske zdravstvene organizacije 23. lipnja 1992.</a:t>
            </a:r>
            <a:br>
              <a:rPr lang="hr-HR" sz="2800" b="0" dirty="0" smtClean="0">
                <a:solidFill>
                  <a:srgbClr val="262626"/>
                </a:solidFill>
                <a:effectLst/>
              </a:rPr>
            </a:br>
            <a:endParaRPr lang="hr-HR" sz="2800" b="0" dirty="0" smtClean="0">
              <a:solidFill>
                <a:srgbClr val="262626"/>
              </a:solidFill>
              <a:effectLst/>
            </a:endParaRP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6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118</Words>
  <Application>Microsoft Office PowerPoint</Application>
  <PresentationFormat>Široki zaslon</PresentationFormat>
  <Paragraphs>76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Tema sustava Office</vt:lpstr>
      <vt:lpstr>PowerPoint prezentacija</vt:lpstr>
      <vt:lpstr>Međunarodne organizacije</vt:lpstr>
      <vt:lpstr>Organizacija Ujedinjeni narodi (UN) </vt:lpstr>
      <vt:lpstr>PowerPoint prezentacija</vt:lpstr>
      <vt:lpstr>PowerPoint prezentacija</vt:lpstr>
      <vt:lpstr>PowerPoint prezentacija</vt:lpstr>
      <vt:lpstr>UNESCO </vt:lpstr>
      <vt:lpstr>UNICEF </vt:lpstr>
      <vt:lpstr>WHO </vt:lpstr>
      <vt:lpstr>FAO </vt:lpstr>
      <vt:lpstr>WTO </vt:lpstr>
      <vt:lpstr>NATO</vt:lpstr>
      <vt:lpstr>G7- sedam najvažnijih industrijskih zemalja svijeta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6</cp:revision>
  <dcterms:created xsi:type="dcterms:W3CDTF">2021-06-01T08:09:07Z</dcterms:created>
  <dcterms:modified xsi:type="dcterms:W3CDTF">2021-06-01T08:46:43Z</dcterms:modified>
</cp:coreProperties>
</file>